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67" r:id="rId4"/>
    <p:sldId id="258" r:id="rId5"/>
    <p:sldId id="263" r:id="rId6"/>
    <p:sldId id="260" r:id="rId7"/>
    <p:sldId id="261" r:id="rId8"/>
    <p:sldId id="268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ij, de, B (Bastienne)" initials="RdB(" lastIdx="0" clrIdx="0">
    <p:extLst>
      <p:ext uri="{19B8F6BF-5375-455C-9EA6-DF929625EA0E}">
        <p15:presenceInfo xmlns:p15="http://schemas.microsoft.com/office/powerpoint/2012/main" userId="S-1-5-21-1324878742-1949318504-1223058096-162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8C2BA-586D-4397-8DC4-E2A7197D3302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C9958-76FD-44F9-978F-8C8351D77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25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ED96-94D6-4346-BA3A-F5DB03F23061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8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3D19C-FBD8-4A9B-94FF-3C9EBCEC4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110B03-5756-4388-B47C-41E249A28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A4AF64-BC08-4CBC-8E4B-67758415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9940E-018D-4159-B720-D997A7B8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A73E4D-831E-4183-92C9-D360FF96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114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942FE-C55F-4746-A289-CCB17245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B25A11-0EC3-443A-8B52-AAC21C082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AAE904-AFE5-40F6-A289-A3161567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C986E3-C54F-42FD-A12D-53275C74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0B952D-8EAA-481C-92F1-246E4C6E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88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A69184-6E92-45ED-AAA2-0993F5D42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EE51AE-E24B-4E63-8C7B-710919FB5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35C2DF-7F81-4C94-B32B-0DEB4E94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E60802-43C9-4051-8049-DD553462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BA1805-6FE7-4DCB-95AC-2E06B38A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62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22F91-5BD5-408C-AC75-FEA2F4C1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8E79ED-1EA2-421D-ABB5-71872FD3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19F856-FE57-4043-AA9C-66859A37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BDB355-D4DD-4CD0-B5B1-CCA58765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A0CCE7-457B-46F8-B388-76210329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142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0C1AF-4E66-41B5-9D8C-E526EFBE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B009F8-D45F-4C7C-AAEE-C43C1300D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305696-2A3D-4242-A95B-A19BD286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AB2AE4-EFED-4AB7-9252-36FF9163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6A5BA7-09EE-4A6E-800B-97608424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40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A29BE-80ED-4C99-92CF-C9539DD9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7E7CE6-D8DE-4F05-B8BB-CC84EA6C4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A3808-EF73-448B-A86D-D045C0B7B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8FECCA-F571-488B-B793-880131FA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4B52E8-230A-46FE-A2C4-19F653EF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CB0AA3-057B-4060-B933-9BFAEBDD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887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F7304-4112-4DF7-9DA6-3BF52B77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F44D36-63DF-4CFA-8F87-4D759098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D6BFF4-E26B-44D7-8117-81599F8A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BEED8C-D66B-4A8B-A482-47FD51549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8D6E53-AC86-44B7-A0E3-ED16C4E39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F0262B-B956-451C-A590-54A45162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35DFC6-0104-4D80-AB93-9410B751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ADC9F40-EBF5-4115-81C9-9816F55E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922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A97AB-50F8-4461-B02A-58D661BD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819DA7-8D48-49E8-B986-B417B173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53E1F3-CDC0-4591-A617-1F162663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D0D8EE-E296-4F56-9AD1-2D620D98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322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6EC040-1683-4D24-8668-8C703945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373777-0745-49F0-B92F-39C30A0A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CDF9F4-F356-422A-B83A-E5163B75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82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725C1-CFA5-414D-9F8B-1E6A8B0A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2D6124-F97A-4818-BD9A-22BEFB2E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D59A7-9A30-401A-A5C2-EE4E97EAB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1F3FC1-519D-4C93-B6D7-36FD38C4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F5B81D-D453-4900-896B-4E637FA4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138033-826F-4E52-BC8F-EDDCABA8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9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0AB9D-6D1D-430D-8201-D8859610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B93FED-D849-4EE2-92F6-62CFF60A8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46F630-1392-455C-BC79-E9F640D2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4B7B55-FA80-41F9-AEA0-231A64FD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C3363E-E11C-45F6-A77D-44C6FE45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FA1-7B5E-4278-8C25-34C68EF2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402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31133B-A261-4477-8465-6612CD87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D6E9FD-2FA6-4600-9720-1AB694876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4A14FC-326B-4B8D-8827-4DB63271D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267D-A9EE-47D3-898E-072477417051}" type="datetimeFigureOut">
              <a:rPr lang="nl-BE" smtClean="0"/>
              <a:t>25/11/2019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782EF2-6B1A-496A-A1B8-7EDFAC2FD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A1472-07E5-4488-B892-498A3450A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F95-626E-4A8A-98BF-D9DCBEE2C4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73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astienne.derooij@zuyd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u.nl/277487/video/utrecht-overspoeld-door-duizenden-verpleegkundig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uyd.nl/en/research/researchcentres/research-centre-for-nutrition-lifestyle-and-exercise" TargetMode="External"/><Relationship Id="rId3" Type="http://schemas.openxmlformats.org/officeDocument/2006/relationships/hyperlink" Target="https://www.zuydnet.nl/binaries/content/assets/zuyd-intranet/en/about-zuyd/organization/zuyd-research-centres-2017-overview.pdf" TargetMode="External"/><Relationship Id="rId7" Type="http://schemas.openxmlformats.org/officeDocument/2006/relationships/hyperlink" Target="https://www.zuyd.nl/en/research/researchcentres/assistive-technology-in-health-care" TargetMode="External"/><Relationship Id="rId2" Type="http://schemas.openxmlformats.org/officeDocument/2006/relationships/hyperlink" Target="https://www.zuyd.nl/en/research/researchcent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v-m.nl/midwifery-science" TargetMode="External"/><Relationship Id="rId5" Type="http://schemas.openxmlformats.org/officeDocument/2006/relationships/hyperlink" Target="https://www.zuyd.nl/en/research/researchcentres/autonomy-and-participation-for-persons-with-a-chronic-illness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7384"/>
            <a:ext cx="10515600" cy="1750422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+mn-lt"/>
              </a:rPr>
            </a:br>
            <a:r>
              <a:rPr lang="nl-NL" dirty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>
                <a:solidFill>
                  <a:srgbClr val="FF0000"/>
                </a:solidFill>
                <a:latin typeface="+mn-lt"/>
              </a:rPr>
            </a:br>
            <a:r>
              <a:rPr lang="nl-NL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+mn-lt"/>
              </a:rPr>
            </a:br>
            <a:r>
              <a:rPr lang="nl-NL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+mn-lt"/>
              </a:rPr>
            </a:br>
            <a:r>
              <a:rPr lang="nl-NL" dirty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>
                <a:solidFill>
                  <a:srgbClr val="FF0000"/>
                </a:solidFill>
                <a:latin typeface="+mn-lt"/>
              </a:rPr>
            </a:br>
            <a:r>
              <a:rPr lang="nl-NL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+mn-lt"/>
              </a:rPr>
            </a:br>
            <a:r>
              <a:rPr lang="nl-NL" dirty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>
                <a:solidFill>
                  <a:srgbClr val="FF0000"/>
                </a:solidFill>
                <a:latin typeface="+mn-lt"/>
              </a:rPr>
            </a:br>
            <a:r>
              <a:rPr lang="nl-NL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+mn-lt"/>
              </a:rPr>
            </a:br>
            <a:r>
              <a:rPr lang="nl-NL" dirty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>
                <a:solidFill>
                  <a:srgbClr val="FF0000"/>
                </a:solidFill>
                <a:latin typeface="+mn-lt"/>
              </a:rPr>
            </a:br>
            <a:r>
              <a:rPr lang="en-US" dirty="0" err="1" smtClean="0">
                <a:solidFill>
                  <a:srgbClr val="FF0000"/>
                </a:solidFill>
                <a:latin typeface="+mn-lt"/>
              </a:rPr>
              <a:t>Zuyd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University of Applied Sciences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dirty="0" smtClean="0">
                <a:solidFill>
                  <a:srgbClr val="FF0000"/>
                </a:solidFill>
                <a:latin typeface="+mn-lt"/>
              </a:rPr>
              <a:t>School</a:t>
            </a:r>
            <a:r>
              <a:rPr lang="nl-NL" dirty="0" smtClean="0">
                <a:solidFill>
                  <a:srgbClr val="FF0000"/>
                </a:solidFill>
                <a:latin typeface="+mn-lt"/>
              </a:rPr>
              <a:t> of Nursing </a:t>
            </a:r>
            <a:br>
              <a:rPr lang="nl-NL" dirty="0" smtClean="0">
                <a:solidFill>
                  <a:srgbClr val="FF0000"/>
                </a:solidFill>
                <a:latin typeface="+mn-lt"/>
              </a:rPr>
            </a:br>
            <a:r>
              <a:rPr lang="nl-NL" dirty="0" smtClean="0">
                <a:latin typeface="+mn-lt"/>
              </a:rPr>
              <a:t/>
            </a:r>
            <a:br>
              <a:rPr lang="nl-NL" dirty="0" smtClean="0">
                <a:latin typeface="+mn-lt"/>
              </a:rPr>
            </a:br>
            <a:r>
              <a:rPr lang="nl-NL" sz="2000" i="1" dirty="0">
                <a:latin typeface="+mn-lt"/>
              </a:rPr>
              <a:t/>
            </a:r>
            <a:br>
              <a:rPr lang="nl-NL" sz="2000" i="1" dirty="0">
                <a:latin typeface="+mn-lt"/>
              </a:rPr>
            </a:br>
            <a:r>
              <a:rPr lang="nl-NL" sz="2000" i="1" dirty="0" smtClean="0">
                <a:latin typeface="+mn-lt"/>
              </a:rPr>
              <a:t/>
            </a:r>
            <a:br>
              <a:rPr lang="nl-NL" sz="2000" i="1" dirty="0" smtClean="0">
                <a:latin typeface="+mn-lt"/>
              </a:rPr>
            </a:br>
            <a:r>
              <a:rPr lang="nl-NL" sz="2000" i="1" dirty="0">
                <a:latin typeface="+mn-lt"/>
              </a:rPr>
              <a:t/>
            </a:r>
            <a:br>
              <a:rPr lang="nl-NL" sz="2000" i="1" dirty="0">
                <a:latin typeface="+mn-lt"/>
              </a:rPr>
            </a:br>
            <a:r>
              <a:rPr lang="nl-NL" sz="2000" i="1" dirty="0" smtClean="0">
                <a:latin typeface="+mn-lt"/>
              </a:rPr>
              <a:t/>
            </a:r>
            <a:br>
              <a:rPr lang="nl-NL" sz="2000" i="1" dirty="0" smtClean="0">
                <a:latin typeface="+mn-lt"/>
              </a:rPr>
            </a:br>
            <a:r>
              <a:rPr lang="nl-NL" sz="2000" i="1" dirty="0">
                <a:latin typeface="+mn-lt"/>
              </a:rPr>
              <a:t/>
            </a:r>
            <a:br>
              <a:rPr lang="nl-NL" sz="2000" i="1" dirty="0">
                <a:latin typeface="+mn-lt"/>
              </a:rPr>
            </a:br>
            <a:r>
              <a:rPr lang="nl-NL" sz="2000" i="1" dirty="0" smtClean="0">
                <a:latin typeface="+mn-lt"/>
              </a:rPr>
              <a:t/>
            </a:r>
            <a:br>
              <a:rPr lang="nl-NL" sz="2000" i="1" dirty="0" smtClean="0">
                <a:latin typeface="+mn-lt"/>
              </a:rPr>
            </a:br>
            <a:r>
              <a:rPr lang="nl-NL" sz="3600" i="1" dirty="0" smtClean="0">
                <a:latin typeface="+mn-lt"/>
              </a:rPr>
              <a:t>Report </a:t>
            </a:r>
            <a:r>
              <a:rPr lang="nl-NL" sz="3600" i="1" dirty="0">
                <a:latin typeface="+mn-lt"/>
              </a:rPr>
              <a:t>CM Plymouth, </a:t>
            </a:r>
            <a:r>
              <a:rPr lang="nl-NL" sz="3600" i="1" dirty="0" smtClean="0">
                <a:latin typeface="+mn-lt"/>
              </a:rPr>
              <a:t/>
            </a:r>
            <a:br>
              <a:rPr lang="nl-NL" sz="3600" i="1" dirty="0" smtClean="0">
                <a:latin typeface="+mn-lt"/>
              </a:rPr>
            </a:br>
            <a:r>
              <a:rPr lang="nl-NL" sz="3600" i="1" dirty="0" smtClean="0">
                <a:latin typeface="+mn-lt"/>
              </a:rPr>
              <a:t>2020</a:t>
            </a:r>
            <a:r>
              <a:rPr lang="nl-NL" sz="3600" i="1" dirty="0">
                <a:latin typeface="+mn-lt"/>
              </a:rPr>
              <a:t/>
            </a:r>
            <a:br>
              <a:rPr lang="nl-NL" sz="3600" i="1" dirty="0">
                <a:latin typeface="+mn-lt"/>
              </a:rPr>
            </a:br>
            <a:r>
              <a:rPr lang="nl-NL" sz="3600" i="1" dirty="0">
                <a:latin typeface="+mn-lt"/>
              </a:rPr>
              <a:t/>
            </a:r>
            <a:br>
              <a:rPr lang="nl-NL" sz="3600" i="1" dirty="0">
                <a:latin typeface="+mn-lt"/>
              </a:rPr>
            </a:br>
            <a:r>
              <a:rPr lang="nl-NL" dirty="0" smtClean="0">
                <a:latin typeface="+mn-lt"/>
              </a:rPr>
              <a:t/>
            </a:r>
            <a:br>
              <a:rPr lang="nl-NL" dirty="0" smtClean="0">
                <a:latin typeface="+mn-lt"/>
              </a:rPr>
            </a:br>
            <a:r>
              <a:rPr lang="nl-NL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+mn-lt"/>
              </a:rPr>
            </a:br>
            <a:endParaRPr lang="nl-NL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4503" y="5930205"/>
            <a:ext cx="1195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Bastienne de Rooij, M-ANP, </a:t>
            </a:r>
            <a:r>
              <a:rPr lang="de-DE" dirty="0" err="1" smtClean="0"/>
              <a:t>B.Ed</a:t>
            </a:r>
            <a:r>
              <a:rPr lang="de-DE" dirty="0" smtClean="0"/>
              <a:t>, RN   </a:t>
            </a:r>
          </a:p>
          <a:p>
            <a:r>
              <a:rPr lang="de-DE" dirty="0" smtClean="0">
                <a:solidFill>
                  <a:srgbClr val="FF0000"/>
                </a:solidFill>
                <a:hlinkClick r:id="rId2"/>
              </a:rPr>
              <a:t>Bastienne.derooij@zuyd.nl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7522" y="2494581"/>
            <a:ext cx="5685779" cy="408195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429" y="264660"/>
            <a:ext cx="1003411" cy="10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EF5E9-6812-4095-AF54-0EAE0715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solidFill>
                  <a:srgbClr val="FF0000"/>
                </a:solidFill>
              </a:rPr>
              <a:t>Current</a:t>
            </a:r>
            <a:r>
              <a:rPr lang="nl-BE" b="1" dirty="0">
                <a:solidFill>
                  <a:srgbClr val="FF0000"/>
                </a:solidFill>
              </a:rPr>
              <a:t> issues &amp; </a:t>
            </a:r>
            <a:r>
              <a:rPr lang="nl-BE" b="1" dirty="0" err="1">
                <a:solidFill>
                  <a:srgbClr val="FF0000"/>
                </a:solidFill>
              </a:rPr>
              <a:t>evolutions</a:t>
            </a:r>
            <a:r>
              <a:rPr lang="nl-BE" b="1" dirty="0">
                <a:solidFill>
                  <a:srgbClr val="FF0000"/>
                </a:solidFill>
              </a:rPr>
              <a:t> in Nursing </a:t>
            </a:r>
            <a:r>
              <a:rPr lang="nl-BE" b="1" dirty="0" smtClean="0">
                <a:solidFill>
                  <a:srgbClr val="FF0000"/>
                </a:solidFill>
              </a:rPr>
              <a:t/>
            </a:r>
            <a:br>
              <a:rPr lang="nl-BE" b="1" dirty="0" smtClean="0">
                <a:solidFill>
                  <a:srgbClr val="FF0000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in </a:t>
            </a:r>
            <a:r>
              <a:rPr lang="nl-BE" b="1" dirty="0" err="1">
                <a:solidFill>
                  <a:srgbClr val="FF0000"/>
                </a:solidFill>
              </a:rPr>
              <a:t>my</a:t>
            </a:r>
            <a:r>
              <a:rPr lang="nl-BE" b="1" dirty="0">
                <a:solidFill>
                  <a:srgbClr val="FF0000"/>
                </a:solidFill>
              </a:rPr>
              <a:t> country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57DDB-87B6-43D1-BC6F-6EF97638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Bachelor of </a:t>
            </a:r>
            <a:r>
              <a:rPr lang="nl-BE" dirty="0"/>
              <a:t>Nursing BN2020- Nursing profile EQF </a:t>
            </a:r>
            <a:r>
              <a:rPr lang="nl-BE" dirty="0" smtClean="0"/>
              <a:t>6</a:t>
            </a:r>
          </a:p>
          <a:p>
            <a:r>
              <a:rPr lang="en-US" dirty="0"/>
              <a:t>care and guidance in your own home / </a:t>
            </a:r>
            <a:r>
              <a:rPr lang="en-US" dirty="0" smtClean="0"/>
              <a:t>environment</a:t>
            </a:r>
            <a:endParaRPr lang="nl-BE" dirty="0" smtClean="0"/>
          </a:p>
          <a:p>
            <a:r>
              <a:rPr lang="en-US" dirty="0"/>
              <a:t>Transition from illness and care to health and </a:t>
            </a:r>
            <a:r>
              <a:rPr lang="en-US" dirty="0" smtClean="0"/>
              <a:t>behavior</a:t>
            </a:r>
          </a:p>
          <a:p>
            <a:r>
              <a:rPr lang="nl-BE" dirty="0" err="1" smtClean="0"/>
              <a:t>Self</a:t>
            </a:r>
            <a:r>
              <a:rPr lang="nl-BE" dirty="0" smtClean="0"/>
              <a:t>-management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self-reliance</a:t>
            </a:r>
            <a:endParaRPr lang="nl-BE" dirty="0"/>
          </a:p>
          <a:p>
            <a:r>
              <a:rPr lang="nl-BE" dirty="0" smtClean="0">
                <a:hlinkClick r:id="rId2"/>
              </a:rPr>
              <a:t>Strikes </a:t>
            </a:r>
            <a:r>
              <a:rPr lang="nl-BE" dirty="0" err="1" smtClean="0">
                <a:hlinkClick r:id="rId2"/>
              </a:rPr>
              <a:t>hospital</a:t>
            </a:r>
            <a:r>
              <a:rPr lang="nl-BE" dirty="0" smtClean="0">
                <a:hlinkClick r:id="rId2"/>
              </a:rPr>
              <a:t> nurses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89" y="3201080"/>
            <a:ext cx="1704975" cy="26765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07" y="4539341"/>
            <a:ext cx="3444444" cy="21880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3884" y="204062"/>
            <a:ext cx="999831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001"/>
            <a:ext cx="10515600" cy="653778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Overview of our nursing curriculum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26327"/>
            <a:ext cx="8229600" cy="3651067"/>
          </a:xfrm>
        </p:spPr>
        <p:txBody>
          <a:bodyPr/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sp>
        <p:nvSpPr>
          <p:cNvPr id="6" name="Rechthoek 5"/>
          <p:cNvSpPr/>
          <p:nvPr/>
        </p:nvSpPr>
        <p:spPr>
          <a:xfrm>
            <a:off x="1981201" y="1852749"/>
            <a:ext cx="1423307" cy="7102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>
                <a:solidFill>
                  <a:schemeClr val="tx1"/>
                </a:solidFill>
              </a:rPr>
              <a:t>Year</a:t>
            </a: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30" name="Rechthoek 29"/>
          <p:cNvSpPr/>
          <p:nvPr/>
        </p:nvSpPr>
        <p:spPr>
          <a:xfrm>
            <a:off x="1981201" y="2700201"/>
            <a:ext cx="1423307" cy="7102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>
                <a:solidFill>
                  <a:schemeClr val="tx1"/>
                </a:solidFill>
              </a:rPr>
              <a:t>Year</a:t>
            </a:r>
            <a:r>
              <a:rPr lang="nl-NL" sz="1400" dirty="0" smtClean="0">
                <a:solidFill>
                  <a:schemeClr val="tx1"/>
                </a:solidFill>
              </a:rPr>
              <a:t> 2</a:t>
            </a:r>
          </a:p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Start M5-6 or Start M7-8 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1981203" y="3564527"/>
            <a:ext cx="1423307" cy="7102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>
                <a:solidFill>
                  <a:schemeClr val="tx1"/>
                </a:solidFill>
              </a:rPr>
              <a:t>Year</a:t>
            </a: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>
                <a:solidFill>
                  <a:schemeClr val="tx1"/>
                </a:solidFill>
              </a:rPr>
              <a:t>3 </a:t>
            </a:r>
          </a:p>
        </p:txBody>
      </p:sp>
      <p:sp>
        <p:nvSpPr>
          <p:cNvPr id="32" name="Rechthoek 31"/>
          <p:cNvSpPr/>
          <p:nvPr/>
        </p:nvSpPr>
        <p:spPr>
          <a:xfrm>
            <a:off x="1981202" y="4442461"/>
            <a:ext cx="1423306" cy="7102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>
                <a:solidFill>
                  <a:schemeClr val="tx1"/>
                </a:solidFill>
              </a:rPr>
              <a:t>Year</a:t>
            </a:r>
            <a:r>
              <a:rPr lang="nl-NL" sz="1400" dirty="0" smtClean="0">
                <a:solidFill>
                  <a:schemeClr val="tx1"/>
                </a:solidFill>
              </a:rPr>
              <a:t> </a:t>
            </a:r>
            <a:r>
              <a:rPr lang="nl-NL" sz="1400" dirty="0">
                <a:solidFill>
                  <a:schemeClr val="tx1"/>
                </a:solidFill>
              </a:rPr>
              <a:t>4 </a:t>
            </a:r>
          </a:p>
        </p:txBody>
      </p:sp>
      <p:sp>
        <p:nvSpPr>
          <p:cNvPr id="33" name="Rechthoek 32"/>
          <p:cNvSpPr/>
          <p:nvPr/>
        </p:nvSpPr>
        <p:spPr>
          <a:xfrm>
            <a:off x="8567061" y="1845129"/>
            <a:ext cx="1543049" cy="710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Module 4 Highcomplex care</a:t>
            </a:r>
          </a:p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PL: 4 weeks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5199018" y="1845129"/>
            <a:ext cx="1543049" cy="7102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Module 2 Community care</a:t>
            </a:r>
          </a:p>
          <a:p>
            <a:pPr algn="ctr"/>
            <a:r>
              <a:rPr lang="nl-NL" sz="1300" dirty="0" err="1" smtClean="0">
                <a:solidFill>
                  <a:schemeClr val="tx1"/>
                </a:solidFill>
              </a:rPr>
              <a:t>Pl</a:t>
            </a:r>
            <a:r>
              <a:rPr lang="nl-NL" sz="1300" dirty="0" smtClean="0">
                <a:solidFill>
                  <a:schemeClr val="tx1"/>
                </a:solidFill>
              </a:rPr>
              <a:t>: 4 </a:t>
            </a:r>
            <a:r>
              <a:rPr lang="nl-NL" sz="1300" dirty="0" err="1" smtClean="0">
                <a:solidFill>
                  <a:schemeClr val="tx1"/>
                </a:solidFill>
              </a:rPr>
              <a:t>hours</a:t>
            </a:r>
            <a:r>
              <a:rPr lang="nl-NL" sz="1300" dirty="0" smtClean="0">
                <a:solidFill>
                  <a:schemeClr val="tx1"/>
                </a:solidFill>
              </a:rPr>
              <a:t>/week 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6896104" y="1845129"/>
            <a:ext cx="1543049" cy="710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Module 3 </a:t>
            </a:r>
          </a:p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Low complex care</a:t>
            </a:r>
          </a:p>
          <a:p>
            <a:pPr algn="ctr"/>
            <a:r>
              <a:rPr lang="nl-NL" sz="1300" dirty="0" err="1" smtClean="0">
                <a:solidFill>
                  <a:schemeClr val="tx1"/>
                </a:solidFill>
              </a:rPr>
              <a:t>Pl</a:t>
            </a:r>
            <a:r>
              <a:rPr lang="nl-NL" sz="1300" dirty="0" smtClean="0">
                <a:solidFill>
                  <a:schemeClr val="tx1"/>
                </a:solidFill>
              </a:rPr>
              <a:t>: 4 weeks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38" name="Rechthoek 37"/>
          <p:cNvSpPr/>
          <p:nvPr/>
        </p:nvSpPr>
        <p:spPr>
          <a:xfrm>
            <a:off x="3522621" y="1852749"/>
            <a:ext cx="1543049" cy="7102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Module 1 Prevention </a:t>
            </a:r>
          </a:p>
          <a:p>
            <a:pPr algn="ctr"/>
            <a:r>
              <a:rPr lang="nl-NL" sz="1300" dirty="0" err="1" smtClean="0">
                <a:solidFill>
                  <a:schemeClr val="tx1"/>
                </a:solidFill>
              </a:rPr>
              <a:t>Pl</a:t>
            </a:r>
            <a:r>
              <a:rPr lang="nl-NL" sz="1300" dirty="0" smtClean="0">
                <a:solidFill>
                  <a:schemeClr val="tx1"/>
                </a:solidFill>
              </a:rPr>
              <a:t>: 1 weeks 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6926853" y="3629841"/>
            <a:ext cx="3214006" cy="710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*Minor/ </a:t>
            </a:r>
            <a:r>
              <a:rPr lang="nl-NL" sz="1300" dirty="0" err="1" smtClean="0">
                <a:solidFill>
                  <a:schemeClr val="tx1"/>
                </a:solidFill>
              </a:rPr>
              <a:t>optional</a:t>
            </a:r>
            <a:r>
              <a:rPr lang="nl-NL" sz="1300" dirty="0" smtClean="0">
                <a:solidFill>
                  <a:schemeClr val="tx1"/>
                </a:solidFill>
              </a:rPr>
              <a:t> </a:t>
            </a:r>
            <a:r>
              <a:rPr lang="nl-NL" sz="1300" dirty="0" err="1" smtClean="0">
                <a:solidFill>
                  <a:schemeClr val="tx1"/>
                </a:solidFill>
              </a:rPr>
              <a:t>education</a:t>
            </a:r>
            <a:r>
              <a:rPr lang="nl-NL" sz="1300" dirty="0" smtClean="0">
                <a:solidFill>
                  <a:schemeClr val="tx1"/>
                </a:solidFill>
              </a:rPr>
              <a:t>/ </a:t>
            </a:r>
            <a:r>
              <a:rPr lang="nl-NL" sz="1300" dirty="0" err="1" smtClean="0">
                <a:solidFill>
                  <a:schemeClr val="tx1"/>
                </a:solidFill>
              </a:rPr>
              <a:t>elective</a:t>
            </a:r>
            <a:endParaRPr lang="nl-NL" sz="1300" dirty="0" smtClean="0">
              <a:solidFill>
                <a:schemeClr val="tx1"/>
              </a:solidFill>
            </a:endParaRPr>
          </a:p>
          <a:p>
            <a:pPr algn="ctr"/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45" name="Rechthoek 44"/>
          <p:cNvSpPr/>
          <p:nvPr/>
        </p:nvSpPr>
        <p:spPr>
          <a:xfrm>
            <a:off x="3522619" y="4442461"/>
            <a:ext cx="3219447" cy="7102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>
                <a:solidFill>
                  <a:schemeClr val="tx1"/>
                </a:solidFill>
              </a:rPr>
              <a:t>*</a:t>
            </a:r>
            <a:r>
              <a:rPr lang="nl-NL" sz="1300" dirty="0" err="1" smtClean="0">
                <a:solidFill>
                  <a:schemeClr val="tx1"/>
                </a:solidFill>
              </a:rPr>
              <a:t>Graduate</a:t>
            </a:r>
            <a:r>
              <a:rPr lang="nl-NL" sz="13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Nursing Case </a:t>
            </a:r>
            <a:r>
              <a:rPr lang="nl-NL" sz="1300" dirty="0" err="1" smtClean="0">
                <a:solidFill>
                  <a:schemeClr val="tx1"/>
                </a:solidFill>
              </a:rPr>
              <a:t>study</a:t>
            </a:r>
            <a:r>
              <a:rPr lang="nl-NL" sz="1300" dirty="0" smtClean="0">
                <a:solidFill>
                  <a:schemeClr val="tx1"/>
                </a:solidFill>
              </a:rPr>
              <a:t>/ </a:t>
            </a:r>
            <a:r>
              <a:rPr lang="nl-NL" sz="1300" dirty="0" err="1" smtClean="0">
                <a:solidFill>
                  <a:schemeClr val="tx1"/>
                </a:solidFill>
              </a:rPr>
              <a:t>capstone</a:t>
            </a:r>
            <a:endParaRPr lang="nl-NL" sz="1300" dirty="0" smtClean="0">
              <a:solidFill>
                <a:schemeClr val="tx1"/>
              </a:solidFill>
            </a:endParaRPr>
          </a:p>
          <a:p>
            <a:pPr algn="ctr"/>
            <a:r>
              <a:rPr lang="nl-NL" sz="1300" dirty="0" err="1" smtClean="0">
                <a:solidFill>
                  <a:schemeClr val="tx1"/>
                </a:solidFill>
              </a:rPr>
              <a:t>Pl</a:t>
            </a:r>
            <a:r>
              <a:rPr lang="nl-NL" sz="1300" dirty="0" smtClean="0">
                <a:solidFill>
                  <a:schemeClr val="tx1"/>
                </a:solidFill>
              </a:rPr>
              <a:t>: 18 weeks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6942642" y="4435870"/>
            <a:ext cx="3214005" cy="7102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err="1" smtClean="0">
                <a:solidFill>
                  <a:schemeClr val="tx1"/>
                </a:solidFill>
              </a:rPr>
              <a:t>Graduate</a:t>
            </a:r>
            <a:r>
              <a:rPr lang="nl-NL" sz="13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Nursing research report</a:t>
            </a:r>
          </a:p>
          <a:p>
            <a:pPr algn="ctr"/>
            <a:r>
              <a:rPr lang="nl-NL" sz="1300" dirty="0" err="1" smtClean="0">
                <a:solidFill>
                  <a:schemeClr val="tx1"/>
                </a:solidFill>
              </a:rPr>
              <a:t>Pl</a:t>
            </a:r>
            <a:r>
              <a:rPr lang="nl-NL" sz="1300" dirty="0" smtClean="0">
                <a:solidFill>
                  <a:schemeClr val="tx1"/>
                </a:solidFill>
              </a:rPr>
              <a:t>: 18 weeks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567060" y="2700201"/>
            <a:ext cx="1579241" cy="710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Module 8 </a:t>
            </a:r>
          </a:p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High complex care</a:t>
            </a:r>
          </a:p>
          <a:p>
            <a:pPr algn="ctr"/>
            <a:endParaRPr lang="nl-NL" sz="1300" dirty="0"/>
          </a:p>
        </p:txBody>
      </p:sp>
      <p:sp>
        <p:nvSpPr>
          <p:cNvPr id="21" name="Rechthoek 20"/>
          <p:cNvSpPr/>
          <p:nvPr/>
        </p:nvSpPr>
        <p:spPr>
          <a:xfrm>
            <a:off x="5199018" y="2700201"/>
            <a:ext cx="1543049" cy="710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Module 6 Community care</a:t>
            </a:r>
          </a:p>
          <a:p>
            <a:pPr algn="ctr"/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6942642" y="2686866"/>
            <a:ext cx="1543049" cy="710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Module 7</a:t>
            </a:r>
          </a:p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 Low complex care</a:t>
            </a:r>
          </a:p>
          <a:p>
            <a:r>
              <a:rPr lang="nl-NL" sz="1300" dirty="0">
                <a:solidFill>
                  <a:schemeClr val="tx1"/>
                </a:solidFill>
              </a:rPr>
              <a:t> </a:t>
            </a:r>
            <a:endParaRPr lang="nl-NL" sz="1300" dirty="0"/>
          </a:p>
        </p:txBody>
      </p:sp>
      <p:sp>
        <p:nvSpPr>
          <p:cNvPr id="23" name="Rechthoek 22"/>
          <p:cNvSpPr/>
          <p:nvPr/>
        </p:nvSpPr>
        <p:spPr>
          <a:xfrm>
            <a:off x="3522620" y="2707821"/>
            <a:ext cx="1543049" cy="7102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Module 5 Prevention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933" y="185646"/>
            <a:ext cx="1005927" cy="101812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flipH="1">
            <a:off x="3522619" y="1448299"/>
            <a:ext cx="658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10 weeks                        10 weeks                         10 weeks                         10 weeks</a:t>
            </a:r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 flipH="1">
            <a:off x="1981200" y="5558534"/>
            <a:ext cx="37686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Pl</a:t>
            </a:r>
            <a:r>
              <a:rPr lang="nl-NL" sz="1400" dirty="0" smtClean="0"/>
              <a:t>= placement</a:t>
            </a:r>
          </a:p>
          <a:p>
            <a:r>
              <a:rPr lang="nl-NL" sz="1400" dirty="0" smtClean="0"/>
              <a:t>* Minor or </a:t>
            </a:r>
            <a:r>
              <a:rPr lang="nl-NL" sz="1400" dirty="0" err="1" smtClean="0"/>
              <a:t>Graduate</a:t>
            </a:r>
            <a:r>
              <a:rPr lang="nl-NL" sz="1400" dirty="0" smtClean="0"/>
              <a:t> Nursing Case </a:t>
            </a:r>
            <a:r>
              <a:rPr lang="nl-NL" sz="1400" dirty="0" err="1" smtClean="0"/>
              <a:t>study</a:t>
            </a:r>
            <a:r>
              <a:rPr lang="nl-NL" sz="1400" dirty="0" smtClean="0"/>
              <a:t> </a:t>
            </a:r>
          </a:p>
          <a:p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3532416" y="3225653"/>
            <a:ext cx="3219448" cy="2815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>
                <a:solidFill>
                  <a:schemeClr val="tx1"/>
                </a:solidFill>
              </a:rPr>
              <a:t>PL: </a:t>
            </a:r>
            <a:r>
              <a:rPr lang="nl-NL" sz="1300" dirty="0" smtClean="0">
                <a:solidFill>
                  <a:schemeClr val="tx1"/>
                </a:solidFill>
              </a:rPr>
              <a:t>M5 &amp; M6  </a:t>
            </a:r>
            <a:r>
              <a:rPr lang="nl-NL" sz="1300" dirty="0">
                <a:solidFill>
                  <a:schemeClr val="tx1"/>
                </a:solidFill>
              </a:rPr>
              <a:t>13 weeks</a:t>
            </a:r>
          </a:p>
        </p:txBody>
      </p:sp>
      <p:sp>
        <p:nvSpPr>
          <p:cNvPr id="28" name="Rechthoek 27"/>
          <p:cNvSpPr/>
          <p:nvPr/>
        </p:nvSpPr>
        <p:spPr>
          <a:xfrm>
            <a:off x="3522618" y="3617063"/>
            <a:ext cx="3219448" cy="710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smtClean="0"/>
              <a:t> </a:t>
            </a:r>
            <a:r>
              <a:rPr lang="nl-NL" sz="1300" dirty="0" smtClean="0">
                <a:solidFill>
                  <a:schemeClr val="tx1"/>
                </a:solidFill>
              </a:rPr>
              <a:t>Module 9 Integration module</a:t>
            </a:r>
          </a:p>
          <a:p>
            <a:pPr algn="ctr"/>
            <a:r>
              <a:rPr lang="nl-NL" sz="1300" dirty="0" smtClean="0">
                <a:solidFill>
                  <a:schemeClr val="tx1"/>
                </a:solidFill>
              </a:rPr>
              <a:t>PL: 12 weeks</a:t>
            </a:r>
            <a:endParaRPr lang="nl-NL" sz="1300" dirty="0">
              <a:solidFill>
                <a:schemeClr val="tx1"/>
              </a:solidFill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6926853" y="3136599"/>
            <a:ext cx="3219448" cy="2815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dirty="0" err="1">
                <a:solidFill>
                  <a:schemeClr val="tx1"/>
                </a:solidFill>
              </a:rPr>
              <a:t>Pl</a:t>
            </a:r>
            <a:r>
              <a:rPr lang="nl-NL" sz="1300" dirty="0">
                <a:solidFill>
                  <a:schemeClr val="tx1"/>
                </a:solidFill>
              </a:rPr>
              <a:t>: </a:t>
            </a:r>
            <a:r>
              <a:rPr lang="nl-NL" sz="1300" dirty="0" smtClean="0">
                <a:solidFill>
                  <a:schemeClr val="tx1"/>
                </a:solidFill>
              </a:rPr>
              <a:t>M7 &amp; M8  </a:t>
            </a:r>
            <a:r>
              <a:rPr lang="nl-NL" sz="1300" dirty="0">
                <a:solidFill>
                  <a:schemeClr val="tx1"/>
                </a:solidFill>
              </a:rPr>
              <a:t>13  </a:t>
            </a:r>
            <a:r>
              <a:rPr lang="nl-NL" sz="1300" dirty="0" err="1">
                <a:solidFill>
                  <a:schemeClr val="tx1"/>
                </a:solidFill>
              </a:rPr>
              <a:t>wks</a:t>
            </a:r>
            <a:endParaRPr lang="nl-NL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D0F01-9C4F-4246-9AE5-455BE9C9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solidFill>
                  <a:srgbClr val="FF0000"/>
                </a:solidFill>
              </a:rPr>
              <a:t>Current</a:t>
            </a:r>
            <a:r>
              <a:rPr lang="nl-BE" b="1" dirty="0">
                <a:solidFill>
                  <a:srgbClr val="FF0000"/>
                </a:solidFill>
              </a:rPr>
              <a:t> issues </a:t>
            </a:r>
            <a:r>
              <a:rPr lang="nl-BE" b="1" dirty="0" err="1">
                <a:solidFill>
                  <a:srgbClr val="FF0000"/>
                </a:solidFill>
              </a:rPr>
              <a:t>and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evolutions</a:t>
            </a:r>
            <a:r>
              <a:rPr lang="nl-BE" b="1" dirty="0">
                <a:solidFill>
                  <a:srgbClr val="FF0000"/>
                </a:solidFill>
              </a:rPr>
              <a:t> in </a:t>
            </a:r>
            <a:r>
              <a:rPr lang="nl-BE" b="1" dirty="0" err="1">
                <a:solidFill>
                  <a:srgbClr val="FF0000"/>
                </a:solidFill>
              </a:rPr>
              <a:t>our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nursing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education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B40F10-67BE-417D-B378-3CC99D03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Refinement </a:t>
            </a:r>
            <a:r>
              <a:rPr lang="en-US" dirty="0">
                <a:solidFill>
                  <a:srgbClr val="FF0000"/>
                </a:solidFill>
              </a:rPr>
              <a:t>of the new </a:t>
            </a:r>
            <a:r>
              <a:rPr lang="en-US" dirty="0" smtClean="0">
                <a:solidFill>
                  <a:srgbClr val="FF0000"/>
                </a:solidFill>
              </a:rPr>
              <a:t>curriculum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After 2 1/2 years all nursing skills are </a:t>
            </a:r>
            <a:r>
              <a:rPr lang="en-US" dirty="0" smtClean="0"/>
              <a:t>tested</a:t>
            </a:r>
          </a:p>
          <a:p>
            <a:r>
              <a:rPr lang="en-US" dirty="0"/>
              <a:t> </a:t>
            </a:r>
            <a:r>
              <a:rPr lang="en-US" dirty="0" smtClean="0"/>
              <a:t>More placement hours</a:t>
            </a:r>
          </a:p>
          <a:p>
            <a:r>
              <a:rPr lang="en-US" dirty="0" smtClean="0"/>
              <a:t> Modules </a:t>
            </a:r>
            <a:r>
              <a:rPr lang="en-US" dirty="0"/>
              <a:t>in the second year are better suited to the internship </a:t>
            </a:r>
            <a:endParaRPr lang="en-US" dirty="0" smtClean="0"/>
          </a:p>
          <a:p>
            <a:pPr lvl="2"/>
            <a:r>
              <a:rPr lang="en-US" dirty="0"/>
              <a:t>C</a:t>
            </a:r>
            <a:r>
              <a:rPr lang="en-US" dirty="0" smtClean="0"/>
              <a:t>ommunity </a:t>
            </a:r>
            <a:r>
              <a:rPr lang="en-US" dirty="0"/>
              <a:t>care </a:t>
            </a:r>
            <a:r>
              <a:rPr lang="en-US" dirty="0" smtClean="0"/>
              <a:t>Module 5&amp;6 </a:t>
            </a:r>
          </a:p>
          <a:p>
            <a:pPr lvl="2"/>
            <a:r>
              <a:rPr lang="en-US" dirty="0" smtClean="0"/>
              <a:t>Hospital care Module 7&amp;8)</a:t>
            </a:r>
            <a:endParaRPr lang="nl-BE" dirty="0"/>
          </a:p>
          <a:p>
            <a:pPr marL="914400" lvl="2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122" y="137551"/>
            <a:ext cx="100592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F2269-92B9-491E-9973-1C931009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solidFill>
                  <a:srgbClr val="FF0000"/>
                </a:solidFill>
              </a:rPr>
              <a:t>Current</a:t>
            </a:r>
            <a:r>
              <a:rPr lang="nl-BE" b="1" dirty="0">
                <a:solidFill>
                  <a:srgbClr val="FF0000"/>
                </a:solidFill>
              </a:rPr>
              <a:t> research </a:t>
            </a:r>
            <a:r>
              <a:rPr lang="nl-BE" b="1" dirty="0" err="1">
                <a:solidFill>
                  <a:srgbClr val="FF0000"/>
                </a:solidFill>
              </a:rPr>
              <a:t>projects</a:t>
            </a:r>
            <a:r>
              <a:rPr lang="nl-BE" b="1" dirty="0">
                <a:solidFill>
                  <a:srgbClr val="FF0000"/>
                </a:solidFill>
              </a:rPr>
              <a:t> at </a:t>
            </a:r>
            <a:r>
              <a:rPr lang="nl-BE" b="1" dirty="0" err="1">
                <a:solidFill>
                  <a:srgbClr val="FF0000"/>
                </a:solidFill>
              </a:rPr>
              <a:t>my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university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B6C5EF-404E-4CBA-BFBF-7D8E459F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8110"/>
            <a:ext cx="10515600" cy="1984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err="1">
                <a:solidFill>
                  <a:srgbClr val="FF0000"/>
                </a:solidFill>
              </a:rPr>
              <a:t>Zuyd's</a:t>
            </a:r>
            <a:r>
              <a:rPr lang="nl-BE" dirty="0">
                <a:solidFill>
                  <a:srgbClr val="FF0000"/>
                </a:solidFill>
              </a:rPr>
              <a:t> research </a:t>
            </a:r>
            <a:r>
              <a:rPr lang="nl-BE" dirty="0" err="1" smtClean="0">
                <a:solidFill>
                  <a:srgbClr val="FF0000"/>
                </a:solidFill>
              </a:rPr>
              <a:t>centres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www.zuyd.nl/en/research/researchcentres</a:t>
            </a:r>
            <a:endParaRPr lang="nl-NL" dirty="0" smtClean="0"/>
          </a:p>
          <a:p>
            <a:pPr marL="0" indent="0">
              <a:buNone/>
            </a:pPr>
            <a:r>
              <a:rPr lang="nl-BE" dirty="0">
                <a:hlinkClick r:id="rId3"/>
              </a:rPr>
              <a:t>https://</a:t>
            </a:r>
            <a:r>
              <a:rPr lang="nl-BE" dirty="0" smtClean="0">
                <a:hlinkClick r:id="rId3"/>
              </a:rPr>
              <a:t>www.zuydnet.nl/binaries/content/assets/zuyd-intranet/en/about-zuyd/organization/zuyd-research-centres-2017-overview.pdf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36" y="365125"/>
            <a:ext cx="1005927" cy="1018120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09341"/>
              </p:ext>
            </p:extLst>
          </p:nvPr>
        </p:nvGraphicFramePr>
        <p:xfrm>
          <a:off x="838199" y="1724627"/>
          <a:ext cx="10515600" cy="26060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188961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23931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nl-NL" b="0">
                          <a:solidFill>
                            <a:srgbClr val="333333"/>
                          </a:solidFill>
                          <a:effectLst/>
                          <a:latin typeface="Fedra Sans"/>
                        </a:rPr>
                        <a:t>Healthcare and Well-being</a:t>
                      </a: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>
                          <a:effectLst/>
                        </a:rPr>
                        <a:t> </a:t>
                      </a: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7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nl-NL" b="0">
                          <a:solidFill>
                            <a:srgbClr val="333333"/>
                          </a:solidFill>
                          <a:effectLst/>
                          <a:latin typeface="Fedra Sans"/>
                        </a:rPr>
                        <a:t> </a:t>
                      </a: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 </a:t>
                      </a: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92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u="sng">
                          <a:solidFill>
                            <a:srgbClr val="00A5FF"/>
                          </a:solidFill>
                          <a:effectLst/>
                          <a:hlinkClick r:id="rId5" tooltip="Autonomy and Participation for Persons with a Chronic Illness"/>
                        </a:rPr>
                        <a:t>Autonomy and Participation for Persons with a Chronic Illness</a:t>
                      </a:r>
                      <a:endParaRPr lang="en-US">
                        <a:effectLst/>
                      </a:endParaRP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>
                          <a:effectLst/>
                        </a:rPr>
                        <a:t>Sandra Beurskens</a:t>
                      </a: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84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u="sng">
                          <a:solidFill>
                            <a:srgbClr val="00A5FF"/>
                          </a:solidFill>
                          <a:effectLst/>
                          <a:hlinkClick r:id="rId6"/>
                        </a:rPr>
                        <a:t>Midwifery Science</a:t>
                      </a:r>
                      <a:endParaRPr lang="nl-NL">
                        <a:effectLst/>
                      </a:endParaRP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Raymond de Vries</a:t>
                      </a: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626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u="sng">
                          <a:solidFill>
                            <a:srgbClr val="00A5FF"/>
                          </a:solidFill>
                          <a:effectLst/>
                          <a:hlinkClick r:id="rId7" tooltip="Assistive Technology in Health Care"/>
                        </a:rPr>
                        <a:t>Assistive Technology in Health Care</a:t>
                      </a:r>
                      <a:endParaRPr lang="en-US">
                        <a:effectLst/>
                      </a:endParaRP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>
                          <a:effectLst/>
                        </a:rPr>
                        <a:t>Ramon Daniëls</a:t>
                      </a: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24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u="sng">
                          <a:solidFill>
                            <a:srgbClr val="00A5FF"/>
                          </a:solidFill>
                          <a:effectLst/>
                          <a:hlinkClick r:id="rId8"/>
                        </a:rPr>
                        <a:t>Nutrition, Lifestyle and Exercise</a:t>
                      </a:r>
                      <a:endParaRPr lang="nl-NL">
                        <a:effectLst/>
                      </a:endParaRP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dirty="0" err="1">
                          <a:effectLst/>
                        </a:rPr>
                        <a:t>Susy</a:t>
                      </a:r>
                      <a:r>
                        <a:rPr lang="nl-NL" dirty="0">
                          <a:effectLst/>
                        </a:rPr>
                        <a:t> Braun</a:t>
                      </a:r>
                    </a:p>
                  </a:txBody>
                  <a:tcPr marL="57150" marR="5715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11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D1C41-D15D-40C0-82F3-E81A9045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solidFill>
                  <a:srgbClr val="FF0000"/>
                </a:solidFill>
              </a:rPr>
              <a:t>Possibilities</a:t>
            </a:r>
            <a:r>
              <a:rPr lang="nl-BE" b="1" dirty="0">
                <a:solidFill>
                  <a:srgbClr val="FF0000"/>
                </a:solidFill>
              </a:rPr>
              <a:t> &amp; </a:t>
            </a:r>
            <a:r>
              <a:rPr lang="nl-BE" b="1" dirty="0" err="1">
                <a:solidFill>
                  <a:srgbClr val="FF0000"/>
                </a:solidFill>
              </a:rPr>
              <a:t>wishes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for</a:t>
            </a:r>
            <a:r>
              <a:rPr lang="nl-BE" b="1" dirty="0">
                <a:solidFill>
                  <a:srgbClr val="FF0000"/>
                </a:solidFill>
              </a:rPr>
              <a:t> cooperation in new research &amp; </a:t>
            </a:r>
            <a:r>
              <a:rPr lang="nl-BE" b="1" dirty="0" err="1">
                <a:solidFill>
                  <a:srgbClr val="FF0000"/>
                </a:solidFill>
              </a:rPr>
              <a:t>educational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projects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69784-0252-45E7-90CE-93A1C612A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Community Care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role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Bachelor nurse</a:t>
            </a:r>
          </a:p>
          <a:p>
            <a:pPr marL="0" indent="0">
              <a:buNone/>
            </a:pPr>
            <a:r>
              <a:rPr lang="nl-BE" dirty="0" err="1" smtClean="0"/>
              <a:t>Elderly</a:t>
            </a:r>
            <a:r>
              <a:rPr lang="nl-BE" dirty="0" smtClean="0"/>
              <a:t> </a:t>
            </a:r>
            <a:r>
              <a:rPr lang="nl-BE" dirty="0" err="1" smtClean="0"/>
              <a:t>phichiatric</a:t>
            </a:r>
            <a:r>
              <a:rPr lang="nl-BE" dirty="0" smtClean="0"/>
              <a:t> care</a:t>
            </a:r>
          </a:p>
          <a:p>
            <a:pPr marL="0" indent="0">
              <a:buNone/>
            </a:pPr>
            <a:r>
              <a:rPr lang="nl-BE" dirty="0" err="1" smtClean="0"/>
              <a:t>Evidence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 in Nursing</a:t>
            </a:r>
          </a:p>
          <a:p>
            <a:pPr marL="0" indent="0">
              <a:buNone/>
            </a:pPr>
            <a:r>
              <a:rPr lang="nl-BE" dirty="0" err="1" smtClean="0"/>
              <a:t>Palliative</a:t>
            </a:r>
            <a:r>
              <a:rPr lang="nl-BE" dirty="0" smtClean="0"/>
              <a:t> Care &amp; health promotion</a:t>
            </a:r>
          </a:p>
          <a:p>
            <a:pPr marL="0" indent="0">
              <a:buNone/>
            </a:pPr>
            <a:r>
              <a:rPr lang="nl-BE" dirty="0" smtClean="0"/>
              <a:t>Care </a:t>
            </a:r>
            <a:r>
              <a:rPr lang="nl-BE" dirty="0" err="1" smtClean="0"/>
              <a:t>technology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Theater room/ </a:t>
            </a:r>
            <a:r>
              <a:rPr lang="nl-BE" dirty="0" err="1" smtClean="0"/>
              <a:t>surgical</a:t>
            </a:r>
            <a:r>
              <a:rPr lang="nl-BE" dirty="0" smtClean="0"/>
              <a:t> </a:t>
            </a:r>
            <a:r>
              <a:rPr lang="nl-BE" dirty="0" err="1" smtClean="0"/>
              <a:t>nursing</a:t>
            </a:r>
            <a:r>
              <a:rPr lang="nl-BE" dirty="0" smtClean="0"/>
              <a:t>/ </a:t>
            </a:r>
            <a:r>
              <a:rPr lang="nl-BE" dirty="0" err="1" smtClean="0"/>
              <a:t>anestatic</a:t>
            </a:r>
            <a:r>
              <a:rPr lang="nl-BE" dirty="0" smtClean="0"/>
              <a:t> </a:t>
            </a:r>
            <a:r>
              <a:rPr lang="nl-BE" dirty="0" err="1" smtClean="0"/>
              <a:t>nursing</a:t>
            </a:r>
            <a:r>
              <a:rPr lang="nl-BE" dirty="0" smtClean="0"/>
              <a:t>/IC</a:t>
            </a:r>
          </a:p>
          <a:p>
            <a:pPr marL="0" indent="0">
              <a:buNone/>
            </a:pPr>
            <a:r>
              <a:rPr lang="nl-BE" dirty="0" err="1" smtClean="0"/>
              <a:t>Assesment</a:t>
            </a: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Oncology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870" y="137551"/>
            <a:ext cx="100592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C8DB7-EE27-4B17-9D46-3258EB0D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>
                <a:solidFill>
                  <a:srgbClr val="FF0000"/>
                </a:solidFill>
              </a:rPr>
              <a:t>Possibilities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for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incoming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students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CB685-6FAE-4DC6-B5C5-6C485F64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>
                <a:solidFill>
                  <a:srgbClr val="FF0000"/>
                </a:solidFill>
              </a:rPr>
              <a:t>Spring</a:t>
            </a:r>
          </a:p>
          <a:p>
            <a:pPr marL="0" indent="0">
              <a:buNone/>
            </a:pPr>
            <a:r>
              <a:rPr lang="nl-BE" dirty="0" smtClean="0"/>
              <a:t>Start second </a:t>
            </a:r>
            <a:r>
              <a:rPr lang="nl-BE" dirty="0" err="1" smtClean="0"/>
              <a:t>Monday</a:t>
            </a:r>
            <a:r>
              <a:rPr lang="nl-BE" dirty="0" smtClean="0"/>
              <a:t> of Februari</a:t>
            </a:r>
          </a:p>
          <a:p>
            <a:pPr marL="0" indent="0">
              <a:buNone/>
            </a:pPr>
            <a:r>
              <a:rPr lang="nl-BE" dirty="0" err="1" smtClean="0">
                <a:solidFill>
                  <a:srgbClr val="FF0000"/>
                </a:solidFill>
              </a:rPr>
              <a:t>Autumn</a:t>
            </a:r>
            <a:endParaRPr lang="nl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 smtClean="0"/>
              <a:t>Start first </a:t>
            </a:r>
            <a:r>
              <a:rPr lang="nl-BE" dirty="0" err="1" smtClean="0"/>
              <a:t>Monday</a:t>
            </a:r>
            <a:r>
              <a:rPr lang="nl-BE" dirty="0" smtClean="0"/>
              <a:t> of September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en-US" dirty="0">
                <a:solidFill>
                  <a:srgbClr val="FF0000"/>
                </a:solidFill>
              </a:rPr>
              <a:t>1 day school Nursing Case study Capstone in English group with incoming and NL </a:t>
            </a:r>
            <a:r>
              <a:rPr lang="en-US" dirty="0" smtClean="0">
                <a:solidFill>
                  <a:srgbClr val="FF0000"/>
                </a:solidFill>
              </a:rPr>
              <a:t>students (Erasmus+ candidates)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3 days internship in Hospital or rehabilitation care Heerlen 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836" y="365125"/>
            <a:ext cx="1005927" cy="10181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70" y="1383245"/>
            <a:ext cx="3927566" cy="29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C8DB7-EE27-4B17-9D46-3258EB0D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FF0000"/>
                </a:solidFill>
              </a:rPr>
              <a:t>2020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CB685-6FAE-4DC6-B5C5-6C485F64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>
                <a:solidFill>
                  <a:srgbClr val="FF0000"/>
                </a:solidFill>
              </a:rPr>
              <a:t>Curriculum?</a:t>
            </a:r>
          </a:p>
          <a:p>
            <a:pPr marL="0" indent="0">
              <a:buNone/>
            </a:pPr>
            <a:r>
              <a:rPr lang="nl-BE" dirty="0" err="1" smtClean="0">
                <a:solidFill>
                  <a:srgbClr val="FF0000"/>
                </a:solidFill>
              </a:rPr>
              <a:t>Assesment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formative</a:t>
            </a:r>
            <a:r>
              <a:rPr lang="nl-BE" dirty="0" smtClean="0">
                <a:solidFill>
                  <a:srgbClr val="FF0000"/>
                </a:solidFill>
              </a:rPr>
              <a:t> (</a:t>
            </a:r>
            <a:r>
              <a:rPr lang="nl-BE" dirty="0" err="1" smtClean="0">
                <a:solidFill>
                  <a:srgbClr val="FF0000"/>
                </a:solidFill>
              </a:rPr>
              <a:t>internships</a:t>
            </a:r>
            <a:r>
              <a:rPr lang="nl-BE" smtClean="0">
                <a:solidFill>
                  <a:srgbClr val="FF0000"/>
                </a:solidFill>
              </a:rPr>
              <a:t>)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836" y="365125"/>
            <a:ext cx="100592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369</Words>
  <Application>Microsoft Office PowerPoint</Application>
  <PresentationFormat>Breedbeeld</PresentationFormat>
  <Paragraphs>91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Fedra Sans</vt:lpstr>
      <vt:lpstr>Kantoorthema</vt:lpstr>
      <vt:lpstr>         Zuyd University of Applied Sciences  School of Nursing         Report CM Plymouth,  2020    </vt:lpstr>
      <vt:lpstr>Current issues &amp; evolutions in Nursing  in my country</vt:lpstr>
      <vt:lpstr>Overview of our nursing curriculum</vt:lpstr>
      <vt:lpstr>Current issues and evolutions in our nursing education</vt:lpstr>
      <vt:lpstr>Current research projects at my university</vt:lpstr>
      <vt:lpstr>Possibilities &amp; wishes for cooperation in new research &amp; educational projects</vt:lpstr>
      <vt:lpstr>Possibilities for incoming students</vt:lpstr>
      <vt:lpstr>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Joep Grosemans</dc:creator>
  <cp:lastModifiedBy>Rooij, de, B (Bastienne)</cp:lastModifiedBy>
  <cp:revision>28</cp:revision>
  <dcterms:created xsi:type="dcterms:W3CDTF">2019-11-18T13:34:37Z</dcterms:created>
  <dcterms:modified xsi:type="dcterms:W3CDTF">2019-11-25T11:00:37Z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5379a6-efcb-4855-97e0-03c6be785496_Enabled">
    <vt:lpwstr>True</vt:lpwstr>
  </property>
  <property fmtid="{D5CDD505-2E9C-101B-9397-08002B2CF9AE}" pid="3" name="MSIP_Label_f95379a6-efcb-4855-97e0-03c6be785496_SiteId">
    <vt:lpwstr>0bff66c5-45db-46ed-8b81-87959e069b90</vt:lpwstr>
  </property>
  <property fmtid="{D5CDD505-2E9C-101B-9397-08002B2CF9AE}" pid="4" name="MSIP_Label_f95379a6-efcb-4855-97e0-03c6be785496_Owner">
    <vt:lpwstr>20002676@PXL.BE</vt:lpwstr>
  </property>
  <property fmtid="{D5CDD505-2E9C-101B-9397-08002B2CF9AE}" pid="5" name="MSIP_Label_f95379a6-efcb-4855-97e0-03c6be785496_SetDate">
    <vt:lpwstr>2019-11-18T13:43:16.7600820Z</vt:lpwstr>
  </property>
  <property fmtid="{D5CDD505-2E9C-101B-9397-08002B2CF9AE}" pid="6" name="MSIP_Label_f95379a6-efcb-4855-97e0-03c6be785496_Name">
    <vt:lpwstr>Publiek</vt:lpwstr>
  </property>
  <property fmtid="{D5CDD505-2E9C-101B-9397-08002B2CF9AE}" pid="7" name="MSIP_Label_f95379a6-efcb-4855-97e0-03c6be785496_Application">
    <vt:lpwstr>Microsoft Azure Information Protection</vt:lpwstr>
  </property>
  <property fmtid="{D5CDD505-2E9C-101B-9397-08002B2CF9AE}" pid="8" name="MSIP_Label_f95379a6-efcb-4855-97e0-03c6be785496_ActionId">
    <vt:lpwstr>cca03aac-0fea-4b35-9cbb-3327114053c1</vt:lpwstr>
  </property>
  <property fmtid="{D5CDD505-2E9C-101B-9397-08002B2CF9AE}" pid="9" name="MSIP_Label_f95379a6-efcb-4855-97e0-03c6be785496_Extended_MSFT_Method">
    <vt:lpwstr>Automatic</vt:lpwstr>
  </property>
  <property fmtid="{D5CDD505-2E9C-101B-9397-08002B2CF9AE}" pid="10" name="Sensitivity">
    <vt:lpwstr>Publiek</vt:lpwstr>
  </property>
</Properties>
</file>